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7" r:id="rId2"/>
    <p:sldId id="281" r:id="rId3"/>
    <p:sldId id="1228" r:id="rId4"/>
    <p:sldId id="1308" r:id="rId5"/>
    <p:sldId id="1344" r:id="rId6"/>
    <p:sldId id="1345" r:id="rId7"/>
    <p:sldId id="1346" r:id="rId8"/>
    <p:sldId id="1347" r:id="rId9"/>
    <p:sldId id="1348" r:id="rId10"/>
    <p:sldId id="467" r:id="rId11"/>
    <p:sldId id="1350" r:id="rId12"/>
    <p:sldId id="1351" r:id="rId13"/>
    <p:sldId id="1353" r:id="rId14"/>
    <p:sldId id="532" r:id="rId15"/>
    <p:sldId id="1305" r:id="rId16"/>
    <p:sldId id="1354" r:id="rId17"/>
    <p:sldId id="1341" r:id="rId18"/>
    <p:sldId id="1338" r:id="rId19"/>
    <p:sldId id="1342" r:id="rId20"/>
    <p:sldId id="275" r:id="rId21"/>
    <p:sldId id="1324" r:id="rId22"/>
    <p:sldId id="1325" r:id="rId23"/>
    <p:sldId id="1355" r:id="rId2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F6600"/>
    <a:srgbClr val="3333FF"/>
    <a:srgbClr val="FECEF8"/>
    <a:srgbClr val="9933FF"/>
    <a:srgbClr val="00FF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705" autoAdjust="0"/>
    <p:restoredTop sz="93741" autoAdjust="0"/>
  </p:normalViewPr>
  <p:slideViewPr>
    <p:cSldViewPr snapToGrid="0">
      <p:cViewPr varScale="1">
        <p:scale>
          <a:sx n="62" d="100"/>
          <a:sy n="62" d="100"/>
        </p:scale>
        <p:origin x="420" y="44"/>
      </p:cViewPr>
      <p:guideLst/>
    </p:cSldViewPr>
  </p:slideViewPr>
  <p:notesTextViewPr>
    <p:cViewPr>
      <p:scale>
        <a:sx n="1" d="1"/>
        <a:sy n="1" d="1"/>
      </p:scale>
      <p:origin x="0" y="-428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04AC8-E53F-4404-B0A6-590CBA06ACD9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6C204-3D0E-43E8-BBCD-7E99DCEB24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7174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3032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2CDB8-0F8F-9449-D228-3FC3B45D64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341A6B6-84B0-A5F6-141F-D9E3B329BA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578703D-EB4B-2EC5-82FF-2B408B3020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Ils peuvent utiliser du matériel de numération. Laisser 3 min. Faire une mise en commun et expliciter: Soustraire 10, c’est soustraire/ enlever une dizaine, en le montrant avec le matériel de numération ou les cartons-nombres 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4C1AAF3-C51F-6F4C-EAAC-8A98322D7E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64771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F8DAC-2363-EAFE-9AE7-7BDE46EC8B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A4152C7-7DEF-43D9-2D39-84F6116004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7EB7EFE-C7D1-257D-7372-4D18471D42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B89F8C8-436A-88D8-0500-B73F9C283A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17384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A7838-9ED3-4054-C0AA-D245785C5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A8E643D-A1A4-F252-F743-16A580E463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78FC68F-7460-9D22-4EDB-659CDAA182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– stratégie P2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5395DBE-3E4C-B079-770C-116BA62517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30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A629E-EC80-420E-27B5-D1BEC66C5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216709A-B85E-22DE-6B83-B866158840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0782345-319D-BC0D-83B4-FA5D088AE2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– stratégie P2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35FA99A-8FA5-F514-C015-6F117582EA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412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FF6F3C-B57E-2783-5485-4D2643070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ADD0C85-EB20-9A9D-393A-86D4D32701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3B48B8C-D2E7-1D75-DD9F-335DFEA9B5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– stratégie P2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78E7928-DB24-8032-EE6F-530EB2C8BC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12724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2A8E2-9764-A36F-E6B3-25B44DCED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84D8890-FFE0-C2A6-2E40-7AC944E66A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8DB5227-3B48-85A1-38F9-80EB152955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– stratégie P2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8BE7D6E-9C29-3C6B-8FAD-42784AAA75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9953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93D64-282E-0317-7706-7949BA557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717565A-998D-83A6-EBF6-7F7CDDDE94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01F7DAF-4040-9F43-F86D-D0506AB763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– stratégie P2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EA25EA-E7AF-7901-D1B4-BE3635C0DC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57239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Les élèves doivent découper, puis scotcher les morceaux pour obtenir une longue bande de 60 cases. Il faut leur montrer les différentes étapes et les accompagner pour une réalisation correcte.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05745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6FB050-B00D-1ABB-B052-382612E29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942BAA3-DC1D-35EB-324B-F4BF68E0C7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2B23FAA-5BE6-7856-BF1C-2AA2B5047E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468A3C8-1822-00AC-AF54-620C200D84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87901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6E2EB-CD5E-E23E-906A-420C066EB6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156244F-7D63-68C5-CA3F-80719CC9AC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D5709F0-89A6-5D2E-ECD8-15D0A91F88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CE1 - Distribuer la fiche élève </a:t>
            </a:r>
            <a:r>
              <a:rPr lang="fr-FR"/>
              <a:t>Droite graduée </a:t>
            </a:r>
            <a:r>
              <a:rPr lang="fr-FR" dirty="0"/>
              <a:t>3. Décrire collectivement la droite graduée et l’écart entre chaque graduation. Expliquer la 1re consigne: il faut placer les nombres sur la droite graduée de façon approximative. Laisser les élèves chercher, puis corriger collectivement.</a:t>
            </a:r>
          </a:p>
          <a:p>
            <a:r>
              <a:rPr lang="fr-FR" dirty="0"/>
              <a:t>Expliquer la 2de consigne en rappelant collectivement comment encadrer un nombre à la dizaine (faire référence au travail précédent sur la fleur). Faire collective ment l’encadrement du 1er nombre qu’il fallait chercher: «230&lt; 240». Les élèves doivent ensuite utiliser la droite graduée pour encadrer les autres nombres.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D3992D3-F497-C8B3-A07E-32C0088A85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9743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2B482-B510-12FA-F3A9-3E6777EB9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6A72714-8504-3DED-3BA2-9667C8842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F8380E9-B5F8-BC94-3769-6E3C883ACB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0D8E51-287D-AD21-8291-B64949E1BA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7303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2B482-B510-12FA-F3A9-3E6777EB9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6A72714-8504-3DED-3BA2-9667C8842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F8380E9-B5F8-BC94-3769-6E3C883ACB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0D8E51-287D-AD21-8291-B64949E1BA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73033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91E6F-E8AD-D08B-C868-36E18582F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0906C22-4973-D6DD-4D8C-DFD72966D1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BBA68B3-85C5-CE3C-7E53-D62F87ACE4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45BB95A-9709-6643-C231-594E256F52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05569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81163B-EF56-1126-FD3C-E586436E1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2411C44-62C3-2518-15B6-ED44709DBC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492859A-4A9E-7EE1-11B8-4AFBC4D9B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BF85A5-FB5F-DFE6-11E5-CE91E4B885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2635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25832-BECF-2B7E-F9BF-710E814F0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5F7A45D-C2ED-F327-FF7F-01AC487CE0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2D5D70C-6B28-07AB-977C-A11B062D29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D2AF787-30F6-5A02-2036-D062B650E2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4907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B3C98-E9E8-9019-70C2-B7A4F4A1D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49B4CB0-C366-948A-6EBA-E481E9C8F7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12AD867-C70B-B5E0-6A00-304A08FAEE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251DB3-72AB-CED0-97B8-79DC2D0053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9795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59950E-DB38-F528-4FF0-D68101041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D6A5AB9-7980-E5FE-A287-68DBC24E85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C59C13C-89D3-3DFF-903E-46E7445326C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3DD074-185E-3D38-FB4B-7400366C19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05353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86F94-5230-379D-6B24-A783F9C5A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7DADE54-B255-9E61-6815-17E350B663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0A537B1-B64B-D601-B59D-C3CDC151BF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7744939-277C-1372-730A-BB177DC326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9782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0FF217-12A7-4EEB-A87D-39421C46C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6B0D682-99C3-404A-9B55-B0EDB76338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5D1FE5-DCD5-442B-91EF-495398AEF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546FAD-A964-4AE6-9BFC-0EA1B48AE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94CDFF-11A5-423A-A3A4-798F50B0E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614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4C65BD-9992-4902-B05E-0138CCB44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9316A92-0319-4F63-8C86-30F0C4040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C733FA-52A9-4418-8410-88B62C12A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1018959-2499-4EA8-9BA2-196A33C8E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0D0C1B-FE07-4884-9BA9-A7A9C48E8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7641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EB93DDF-FFF3-4049-9079-485FADFFEF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3A39418-0C31-4A1D-A317-6DC2AAC08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E77959-5514-4968-B846-B1131E6CE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4D1FE4-474D-46D9-90F5-08EEB415F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624A66-6612-41A5-8C15-15783BAA7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312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95D2F2-5F4A-4800-B7FF-085E85967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A39B51-ED64-4E76-AF73-F34909530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B35532-33CD-460D-8F81-58B6BFA37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97A0FE-61A8-44B9-84A6-2380C2D57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DE69B1-9C18-4D48-86EF-064450BFC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2893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E0C622-AF3E-44BE-89C3-1C2868314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D9506B-CA9D-47B9-8F83-5B121707A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5513DA7-0CF8-4F08-95C4-12EB094FD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C69D26-B318-4A1E-BE5B-B4EEECB50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37DAFD-3EFD-492F-9725-971C293A0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3221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EFA138-BBE1-478B-962E-4868E93B6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77C592-D2F5-4B71-A4C1-3C080158E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CC46E8-ECC3-4311-9475-B5A2720FEF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837DA2-DB47-46EA-960E-1ECD86A44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2FDB679-3212-4D96-BAD4-C8F7F2F67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CA064E1-6753-4806-ABA0-DDA06CD16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55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EE85EF-E2A3-48D0-BA9B-8EC9AC00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5029C8-40B9-4BBC-A4BE-8D5A0A038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183306D-F452-464B-8A5E-179B79D9AC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7D1BF7-B52B-4497-A5DD-00CB0636A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8F345DD-9907-4727-88B0-188804BA8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3ADDBC0-7EEE-4FBA-A279-DFB0234F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1E36355-8973-4BE4-BC67-F39BBAB29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6AD0037-9B0D-4D25-BD1F-3E4B23917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7702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C619AC-D66D-497B-875D-FDD6AC6CB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D6CEC54-9C38-47C9-8C42-8AD479B2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EDFB55-3929-4E11-BB4B-B17D5727D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8EFF35C-B58E-456B-952E-5BDB700C4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45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D40F451-B973-4029-925C-207B2923D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DAF2F5E-9D14-4DC1-AE9A-9433C411D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3F8B68-7E9F-4BC2-81EE-0AC8CB87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079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E4D605-BA5A-4C63-A881-7C95B0195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98BE7B-D98E-47E7-80A3-F73C69506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D6C86DC-0AB7-487C-8748-BC84B6737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6AA718-8B4B-4504-A3E5-8CBB7840C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694152-4D78-4308-A7AF-682FEA2C9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2DF173-6F9A-4225-9E74-7E039A1ED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15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F65F75-7DF2-4F8F-9AD2-EFC644686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16C54F8-B611-41A9-B77C-0D0F558AFF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4307A8-2323-4F18-8438-BD6E0E413E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1FE131B-9EFC-4741-B33F-AED6166AB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66B9C83-6141-42E3-BE21-B62AF6383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EC9895-7D7A-42DC-A0C8-AE7B64D1A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1333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EA9F402-D99D-456A-B8A3-F34EFAA04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E1E11B-C52B-4EA7-82C0-DC449B58F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B97EB5B-ACF9-460A-9BEE-D0A581F130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8E2530-3019-4648-9044-467A6E8DE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5B677B-9A7C-4458-9EFB-6F8105F7AD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93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6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53602-2FB3-41C5-8BFE-6B6D989A4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474" y="1"/>
            <a:ext cx="12372474" cy="6858000"/>
          </a:xfrm>
        </p:spPr>
        <p:txBody>
          <a:bodyPr>
            <a:normAutofit/>
          </a:bodyPr>
          <a:lstStyle/>
          <a:p>
            <a:pPr algn="ctr"/>
            <a:r>
              <a:rPr lang="fr-FR" sz="13800" dirty="0">
                <a:latin typeface="KG Turning Tables" panose="02000000000000000000" pitchFamily="2" charset="0"/>
              </a:rPr>
              <a:t>PERIODE 2</a:t>
            </a:r>
            <a:br>
              <a:rPr lang="fr-FR" sz="13800" dirty="0">
                <a:latin typeface="KG Turning Tables" panose="02000000000000000000" pitchFamily="2" charset="0"/>
              </a:rPr>
            </a:br>
            <a:br>
              <a:rPr lang="fr-FR" sz="13800" dirty="0">
                <a:latin typeface="KG Turning Tables" panose="02000000000000000000" pitchFamily="2" charset="0"/>
              </a:rPr>
            </a:br>
            <a:r>
              <a:rPr lang="fr-FR" sz="13800" dirty="0">
                <a:latin typeface="KG Turning Tables" panose="02000000000000000000" pitchFamily="2" charset="0"/>
              </a:rPr>
              <a:t>séance 35</a:t>
            </a:r>
          </a:p>
        </p:txBody>
      </p:sp>
    </p:spTree>
    <p:extLst>
      <p:ext uri="{BB962C8B-B14F-4D97-AF65-F5344CB8AC3E}">
        <p14:creationId xmlns:p14="http://schemas.microsoft.com/office/powerpoint/2010/main" val="4051143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477749" y="2980562"/>
              <a:ext cx="7813496" cy="556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44B80A3D-619E-9736-5B01-FD3B60000497}"/>
              </a:ext>
            </a:extLst>
          </p:cNvPr>
          <p:cNvSpPr txBox="1"/>
          <p:nvPr/>
        </p:nvSpPr>
        <p:spPr>
          <a:xfrm>
            <a:off x="965771" y="2893281"/>
            <a:ext cx="108495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J’ajoute ou je soustrais 10 à un nombre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32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J’ajoute ou je soustrais des centaines à un nombre</a:t>
            </a:r>
          </a:p>
        </p:txBody>
      </p:sp>
    </p:spTree>
    <p:extLst>
      <p:ext uri="{BB962C8B-B14F-4D97-AF65-F5344CB8AC3E}">
        <p14:creationId xmlns:p14="http://schemas.microsoft.com/office/powerpoint/2010/main" val="42501136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8977BD-DC38-C63E-F2B9-39F2B009A5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78819037-B61C-6C83-65B1-F1D6D3366353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73511F14-A26A-4745-2AEA-D951FFC6C58D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436ED107-EC45-9FF8-E3F3-0A7BD86C62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1226341" y="457307"/>
            <a:ext cx="1038797" cy="75574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973AABDB-E992-7E51-8FB4-E00EE6817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5580" y="247975"/>
            <a:ext cx="1171971" cy="165240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7FDAF980-B3EC-94F4-EF32-848CEE5E211F}"/>
              </a:ext>
            </a:extLst>
          </p:cNvPr>
          <p:cNvSpPr txBox="1"/>
          <p:nvPr/>
        </p:nvSpPr>
        <p:spPr>
          <a:xfrm>
            <a:off x="287677" y="1952089"/>
            <a:ext cx="548639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u="sng" dirty="0"/>
              <a:t>Rappel de la séance précédente</a:t>
            </a:r>
          </a:p>
          <a:p>
            <a:endParaRPr lang="fr-FR" sz="3200" u="sng" dirty="0"/>
          </a:p>
          <a:p>
            <a:r>
              <a:rPr lang="fr-FR" sz="3200" dirty="0"/>
              <a:t>Comment additionne-t-on 10 à un nombre ?</a:t>
            </a:r>
          </a:p>
          <a:p>
            <a:endParaRPr lang="fr-FR" sz="3200" dirty="0"/>
          </a:p>
          <a:p>
            <a:r>
              <a:rPr lang="fr-FR" sz="3200" dirty="0"/>
              <a:t>Cherche </a:t>
            </a:r>
            <a:r>
              <a:rPr lang="fr-FR" sz="3600" b="1" dirty="0">
                <a:solidFill>
                  <a:srgbClr val="0070C0"/>
                </a:solidFill>
              </a:rPr>
              <a:t>15 + 10 = …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BE822D2-2F49-0DC1-EC4B-310E169A6C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8240" y="247975"/>
            <a:ext cx="957596" cy="117440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4BF4F26-0FBA-A386-B76C-7DFF7DA23930}"/>
              </a:ext>
            </a:extLst>
          </p:cNvPr>
          <p:cNvSpPr txBox="1"/>
          <p:nvPr/>
        </p:nvSpPr>
        <p:spPr>
          <a:xfrm>
            <a:off x="6338095" y="2176408"/>
            <a:ext cx="5486399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En binôme, relis la stratégie </a:t>
            </a:r>
            <a:r>
              <a:rPr lang="fr-FR" sz="3200" b="1" dirty="0"/>
              <a:t>C2</a:t>
            </a:r>
          </a:p>
          <a:p>
            <a:endParaRPr lang="fr-FR" sz="3200" b="1" dirty="0"/>
          </a:p>
          <a:p>
            <a:r>
              <a:rPr lang="fr-FR" sz="3200" dirty="0"/>
              <a:t>Puis calcule </a:t>
            </a:r>
            <a:r>
              <a:rPr lang="fr-FR" sz="3600" b="1" dirty="0">
                <a:solidFill>
                  <a:srgbClr val="0070C0"/>
                </a:solidFill>
              </a:rPr>
              <a:t>23 + 100</a:t>
            </a:r>
          </a:p>
          <a:p>
            <a:r>
              <a:rPr lang="fr-FR" sz="3200" dirty="0"/>
              <a:t>et</a:t>
            </a:r>
            <a:r>
              <a:rPr lang="fr-FR" sz="3600" b="1" dirty="0">
                <a:solidFill>
                  <a:srgbClr val="0070C0"/>
                </a:solidFill>
              </a:rPr>
              <a:t> 134 - 100</a:t>
            </a:r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1145869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B2D03-4080-B5D3-B03E-D6AA74D8F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FC21EAE-765B-4CB2-1434-6D5A7FAD338C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AD734E4C-42F3-86ED-2EC2-964FC07EB70A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79BD5F17-AD79-CE82-AB08-9D5D8B7AB3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1226341" y="457307"/>
            <a:ext cx="1038797" cy="75574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EFEA381-3F49-9844-C74F-2116C49CB49A}"/>
              </a:ext>
            </a:extLst>
          </p:cNvPr>
          <p:cNvSpPr txBox="1"/>
          <p:nvPr/>
        </p:nvSpPr>
        <p:spPr>
          <a:xfrm>
            <a:off x="287677" y="1952089"/>
            <a:ext cx="576840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3200" u="sng" dirty="0"/>
          </a:p>
          <a:p>
            <a:r>
              <a:rPr lang="fr-FR" sz="3200" dirty="0"/>
              <a:t>Alors comment cela va se passer pour soustraire 10 à un nombre ?</a:t>
            </a:r>
          </a:p>
          <a:p>
            <a:endParaRPr lang="fr-FR" sz="3200" dirty="0"/>
          </a:p>
          <a:p>
            <a:r>
              <a:rPr lang="fr-FR" sz="3200" dirty="0"/>
              <a:t>En binômes, cherche </a:t>
            </a:r>
            <a:r>
              <a:rPr lang="fr-FR" sz="3600" b="1" dirty="0">
                <a:solidFill>
                  <a:srgbClr val="0070C0"/>
                </a:solidFill>
              </a:rPr>
              <a:t>24 - 10 = …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42237A8-FDA7-9EF0-B9EA-9915F58894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8240" y="247975"/>
            <a:ext cx="957596" cy="117440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5987201-ECDA-E8A2-2911-CD4822B531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2638" y="1422384"/>
            <a:ext cx="5487326" cy="3570856"/>
          </a:xfrm>
          <a:prstGeom prst="rect">
            <a:avLst/>
          </a:prstGeom>
        </p:spPr>
      </p:pic>
      <p:pic>
        <p:nvPicPr>
          <p:cNvPr id="7" name="Picture 2" descr="fiche › Pride Mobility France">
            <a:extLst>
              <a:ext uri="{FF2B5EF4-FFF2-40B4-BE49-F238E27FC236}">
                <a16:creationId xmlns:a16="http://schemas.microsoft.com/office/drawing/2014/main" id="{D66FF26F-DBA2-32DB-82AE-B8B0B8C756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287" y="175969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21571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C7980-4BED-1C5E-B9D8-E103318FE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FFF4A099-3AA8-AAF0-9DCD-EA8724E09F20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C44FD21A-0F3A-010B-8EB8-D7E6407F1616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69F966E-5850-8018-6307-B2AE3D578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638" y="1422384"/>
            <a:ext cx="5487326" cy="3570856"/>
          </a:xfrm>
          <a:prstGeom prst="rect">
            <a:avLst/>
          </a:prstGeom>
        </p:spPr>
      </p:pic>
      <p:pic>
        <p:nvPicPr>
          <p:cNvPr id="7" name="Picture 2" descr="fiche › Pride Mobility France">
            <a:extLst>
              <a:ext uri="{FF2B5EF4-FFF2-40B4-BE49-F238E27FC236}">
                <a16:creationId xmlns:a16="http://schemas.microsoft.com/office/drawing/2014/main" id="{7AB943B9-DAF9-54CC-7EA5-BFECA858C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3287" y="175969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6AA1CEC-075A-E782-1E02-8BC9C805E9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9204" y="1495552"/>
            <a:ext cx="4098927" cy="494650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F6D1490-A7D3-A204-40D8-B441D77B35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507" y="294322"/>
            <a:ext cx="855193" cy="117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3139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5AAB1B8-70BA-F01B-EE75-5C2A91C09AC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AB0DA4-D129-C267-F7DF-56A8D003F9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2B705F02-1C20-CE75-31A3-326B46FD579B}"/>
                </a:ext>
              </a:extLst>
            </p:cNvPr>
            <p:cNvSpPr txBox="1"/>
            <p:nvPr/>
          </p:nvSpPr>
          <p:spPr>
            <a:xfrm>
              <a:off x="780980" y="2078315"/>
              <a:ext cx="8137133" cy="2431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 additifs : je recherche le tout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 multiplicatifs : je recherche le tout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63D8586-44B6-2F44-AFFB-C5BBD5BF1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73531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A544E-2EAB-FA0D-AF6D-48047B829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1266DBFB-9BEE-BC4C-28F1-E064A6058DB7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9592F9-442C-6116-B41D-068C669E51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7815" y="1444081"/>
            <a:ext cx="6456369" cy="4925896"/>
          </a:xfrm>
          <a:prstGeom prst="rect">
            <a:avLst/>
          </a:prstGeom>
        </p:spPr>
      </p:pic>
      <p:sp>
        <p:nvSpPr>
          <p:cNvPr id="8" name="Titre 1">
            <a:extLst>
              <a:ext uri="{FF2B5EF4-FFF2-40B4-BE49-F238E27FC236}">
                <a16:creationId xmlns:a16="http://schemas.microsoft.com/office/drawing/2014/main" id="{84177E06-9783-B6DA-F980-F0D27562E13B}"/>
              </a:ext>
            </a:extLst>
          </p:cNvPr>
          <p:cNvSpPr txBox="1">
            <a:spLocks/>
          </p:cNvSpPr>
          <p:nvPr/>
        </p:nvSpPr>
        <p:spPr>
          <a:xfrm>
            <a:off x="3491500" y="498297"/>
            <a:ext cx="5208998" cy="43702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fr-FR" sz="3200" dirty="0">
                <a:latin typeface="+mn-lt"/>
              </a:rPr>
              <a:t>Je cherche en suivant 4 étapes</a:t>
            </a:r>
            <a:endParaRPr kumimoji="0" lang="fr-FR" sz="3000" b="1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6294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5CC9CB-00CE-A012-74A1-E81E1ED5F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0D20CCD9-A0EF-B12B-ECC8-5DAF6FE47677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D9C2A17-0905-5909-5486-44C41BB968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08049" y="412702"/>
            <a:ext cx="1038797" cy="755747"/>
          </a:xfrm>
          <a:prstGeom prst="rect">
            <a:avLst/>
          </a:prstGeo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6A952CAA-B5C0-8779-812C-9CCD85D8813C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Bulle narrative : ronde 7">
            <a:extLst>
              <a:ext uri="{FF2B5EF4-FFF2-40B4-BE49-F238E27FC236}">
                <a16:creationId xmlns:a16="http://schemas.microsoft.com/office/drawing/2014/main" id="{3E4DE58A-CF59-EECE-0F56-9892A4D534CF}"/>
              </a:ext>
            </a:extLst>
          </p:cNvPr>
          <p:cNvSpPr/>
          <p:nvPr/>
        </p:nvSpPr>
        <p:spPr>
          <a:xfrm>
            <a:off x="613323" y="1700671"/>
            <a:ext cx="5262612" cy="2469542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108000" bIns="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Alyssa et Tom rangent les cahiers de la classe. Alyssa en range </a:t>
            </a:r>
            <a:r>
              <a:rPr lang="fr-FR" sz="20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10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Tom en range </a:t>
            </a:r>
            <a:r>
              <a:rPr lang="fr-FR" sz="20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5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de cahiers y a-t-il </a:t>
            </a:r>
            <a:b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total ? </a:t>
            </a:r>
          </a:p>
        </p:txBody>
      </p:sp>
      <p:pic>
        <p:nvPicPr>
          <p:cNvPr id="7" name="Image 6" descr="Une image contenant livre, fournitures de bureau, intérieur, pile&#10;&#10;Description générée automatiquement">
            <a:extLst>
              <a:ext uri="{FF2B5EF4-FFF2-40B4-BE49-F238E27FC236}">
                <a16:creationId xmlns:a16="http://schemas.microsoft.com/office/drawing/2014/main" id="{B22597F6-883A-A16E-87AC-A902365DE54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220" t="13415" r="11220" b="17912"/>
          <a:stretch/>
        </p:blipFill>
        <p:spPr>
          <a:xfrm>
            <a:off x="2661981" y="4644513"/>
            <a:ext cx="2122582" cy="1149224"/>
          </a:xfrm>
          <a:prstGeom prst="rect">
            <a:avLst/>
          </a:prstGeom>
        </p:spPr>
      </p:pic>
      <p:sp>
        <p:nvSpPr>
          <p:cNvPr id="10" name="Bulle narrative : ronde 7">
            <a:extLst>
              <a:ext uri="{FF2B5EF4-FFF2-40B4-BE49-F238E27FC236}">
                <a16:creationId xmlns:a16="http://schemas.microsoft.com/office/drawing/2014/main" id="{21A7480D-731F-8E76-6A58-4DF591C9C1B4}"/>
              </a:ext>
            </a:extLst>
          </p:cNvPr>
          <p:cNvSpPr/>
          <p:nvPr/>
        </p:nvSpPr>
        <p:spPr>
          <a:xfrm>
            <a:off x="6489258" y="1696721"/>
            <a:ext cx="5561711" cy="2583048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108000" bIns="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le groupe, il y a 4 élèves. 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Chacun reçoit par la maitresse 3 cartes à jouer.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la maitresse a-t-elle donné de cartes au groupe ? </a:t>
            </a:r>
          </a:p>
        </p:txBody>
      </p:sp>
      <p:pic>
        <p:nvPicPr>
          <p:cNvPr id="11" name="Image 10" descr="Une image contenant motif, conception&#10;&#10;Description générée automatiquement">
            <a:extLst>
              <a:ext uri="{FF2B5EF4-FFF2-40B4-BE49-F238E27FC236}">
                <a16:creationId xmlns:a16="http://schemas.microsoft.com/office/drawing/2014/main" id="{B2697A1A-7899-C9B3-EF0E-91EB93F8006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7500660" y="4358535"/>
            <a:ext cx="1389510" cy="181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4665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F4C5A-619C-D68B-374B-3F37E3446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2616085E-1CE0-E652-A093-5B864496B1DB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74C7EE1-02F3-5DC3-4C6D-8481949B5B2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08049" y="412702"/>
            <a:ext cx="1038797" cy="755747"/>
          </a:xfrm>
          <a:prstGeom prst="rect">
            <a:avLst/>
          </a:prstGeom>
        </p:spPr>
      </p:pic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27BFF4B7-9CE1-9F1A-CD9C-169BF611A0F9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Bulle narrative : ronde 7">
            <a:extLst>
              <a:ext uri="{FF2B5EF4-FFF2-40B4-BE49-F238E27FC236}">
                <a16:creationId xmlns:a16="http://schemas.microsoft.com/office/drawing/2014/main" id="{68FB0EF1-AA77-6538-642C-0DB57E934D49}"/>
              </a:ext>
            </a:extLst>
          </p:cNvPr>
          <p:cNvSpPr/>
          <p:nvPr/>
        </p:nvSpPr>
        <p:spPr>
          <a:xfrm>
            <a:off x="486883" y="2048450"/>
            <a:ext cx="5133330" cy="1504739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108000" bIns="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Tao a cueilli </a:t>
            </a:r>
            <a:r>
              <a:rPr lang="fr-FR" sz="20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5</a:t>
            </a: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fraises. Ambre a cueilli </a:t>
            </a:r>
            <a:r>
              <a:rPr lang="fr-FR" sz="20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5</a:t>
            </a: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fraises aussi. 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de fraises y a-t-il en tout ? </a:t>
            </a:r>
          </a:p>
        </p:txBody>
      </p:sp>
      <p:sp>
        <p:nvSpPr>
          <p:cNvPr id="7" name="Bulle narrative : ronde 7">
            <a:extLst>
              <a:ext uri="{FF2B5EF4-FFF2-40B4-BE49-F238E27FC236}">
                <a16:creationId xmlns:a16="http://schemas.microsoft.com/office/drawing/2014/main" id="{33AA0F4C-F7BC-099C-7293-6D97E18F8476}"/>
              </a:ext>
            </a:extLst>
          </p:cNvPr>
          <p:cNvSpPr/>
          <p:nvPr/>
        </p:nvSpPr>
        <p:spPr>
          <a:xfrm>
            <a:off x="6763401" y="1681569"/>
            <a:ext cx="5536389" cy="1362075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108000" bIns="0" rtlCol="0" anchor="ctr">
            <a:spAutoFit/>
          </a:bodyPr>
          <a:lstStyle/>
          <a:p>
            <a:r>
              <a:rPr lang="fr-FR" sz="2000" dirty="0">
                <a:solidFill>
                  <a:schemeClr val="tx1"/>
                </a:solidFill>
              </a:rPr>
              <a:t>Pour payer un livre, Lucie donne 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3 billets de 5 euros.</a:t>
            </a:r>
          </a:p>
          <a:p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b="1" dirty="0">
                <a:solidFill>
                  <a:schemeClr val="tx1"/>
                </a:solidFill>
              </a:rPr>
              <a:t>Combien paie-t-elle au total ? </a:t>
            </a:r>
            <a:endParaRPr lang="fr-FR" sz="2000" b="1" dirty="0"/>
          </a:p>
        </p:txBody>
      </p:sp>
      <p:pic>
        <p:nvPicPr>
          <p:cNvPr id="8" name="Image 7" descr="Une image contenant fruit, baie, fraise, Aliments naturels&#10;&#10;Description générée automatiquement">
            <a:extLst>
              <a:ext uri="{FF2B5EF4-FFF2-40B4-BE49-F238E27FC236}">
                <a16:creationId xmlns:a16="http://schemas.microsoft.com/office/drawing/2014/main" id="{A897CCB7-B28B-6206-AD24-7AB7701353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813" y="4657709"/>
            <a:ext cx="2667628" cy="1778419"/>
          </a:xfrm>
          <a:prstGeom prst="rect">
            <a:avLst/>
          </a:prstGeom>
        </p:spPr>
      </p:pic>
      <p:pic>
        <p:nvPicPr>
          <p:cNvPr id="10" name="Image 9" descr="Une image contenant personne, ongle, main, Approvisionnement général&#10;&#10;Description générée automatiquement">
            <a:extLst>
              <a:ext uri="{FF2B5EF4-FFF2-40B4-BE49-F238E27FC236}">
                <a16:creationId xmlns:a16="http://schemas.microsoft.com/office/drawing/2014/main" id="{877626E4-F29D-EC0F-82CC-02A9AED6D59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6730" y="4408257"/>
            <a:ext cx="2955694" cy="197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852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ED0B49-788E-6AD4-1D27-568031FA1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B3728680-FBD3-90FE-6B95-741073B39BF0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7FBC78-ACB0-2C06-9C57-57830F2D122F}"/>
              </a:ext>
            </a:extLst>
          </p:cNvPr>
          <p:cNvSpPr/>
          <p:nvPr/>
        </p:nvSpPr>
        <p:spPr>
          <a:xfrm>
            <a:off x="1322221" y="24753"/>
            <a:ext cx="6198463" cy="1270813"/>
          </a:xfrm>
          <a:prstGeom prst="rect">
            <a:avLst/>
          </a:prstGeom>
          <a:solidFill>
            <a:schemeClr val="bg1"/>
          </a:solidFill>
          <a:ln w="38100">
            <a:solidFill>
              <a:srgbClr val="FF72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bIns="180000" rtlCol="0" anchor="b"/>
          <a:lstStyle/>
          <a:p>
            <a:pPr algn="l"/>
            <a:r>
              <a:rPr lang="fr-FR" sz="2400" b="1" i="0" u="none" strike="noStrike" baseline="0" dirty="0">
                <a:solidFill>
                  <a:srgbClr val="00A0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comprends le problème</a:t>
            </a:r>
          </a:p>
          <a:p>
            <a:pPr algn="l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texte est une histoire. La question me dit </a:t>
            </a:r>
          </a:p>
          <a:p>
            <a:pPr algn="l"/>
            <a:r>
              <a:rPr lang="fr-F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 que je cherche.</a:t>
            </a:r>
            <a:endParaRPr lang="fr-FR" sz="2400" b="1" i="0" u="none" strike="noStrike" baseline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6" descr="Une image contenant Police, Graphique, logo, symbole&#10;&#10;Description générée automatiquement">
            <a:extLst>
              <a:ext uri="{FF2B5EF4-FFF2-40B4-BE49-F238E27FC236}">
                <a16:creationId xmlns:a16="http://schemas.microsoft.com/office/drawing/2014/main" id="{86DDE597-D5D5-A03D-8BCB-DC01246D9A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318" y="502945"/>
            <a:ext cx="1013537" cy="324000"/>
          </a:xfrm>
          <a:prstGeom prst="rect">
            <a:avLst/>
          </a:prstGeom>
        </p:spPr>
      </p:pic>
      <p:pic>
        <p:nvPicPr>
          <p:cNvPr id="8" name="Image 7" descr="Une image contenant clipart, illustration, dessin, dessin humoristique&#10;&#10;Description générée automatiquement">
            <a:extLst>
              <a:ext uri="{FF2B5EF4-FFF2-40B4-BE49-F238E27FC236}">
                <a16:creationId xmlns:a16="http://schemas.microsoft.com/office/drawing/2014/main" id="{090C3CB1-42D7-26F6-8C46-4D3E86876E9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9050" y="163964"/>
            <a:ext cx="992389" cy="99238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1BEAC4D-30F6-BE97-5762-3CC366EEE5FB}"/>
              </a:ext>
            </a:extLst>
          </p:cNvPr>
          <p:cNvSpPr/>
          <p:nvPr/>
        </p:nvSpPr>
        <p:spPr>
          <a:xfrm>
            <a:off x="1322221" y="1341166"/>
            <a:ext cx="9003309" cy="2054429"/>
          </a:xfrm>
          <a:prstGeom prst="rect">
            <a:avLst/>
          </a:prstGeom>
          <a:solidFill>
            <a:schemeClr val="bg1"/>
          </a:solidFill>
          <a:ln w="38100">
            <a:solidFill>
              <a:srgbClr val="FF72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bIns="180000" rtlCol="0" anchor="b"/>
          <a:lstStyle/>
          <a:p>
            <a:pPr algn="l"/>
            <a:r>
              <a:rPr lang="fr-FR" sz="2400" b="1" i="0" u="none" strike="noStrike" baseline="0" dirty="0">
                <a:solidFill>
                  <a:srgbClr val="00A0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représente le problème</a:t>
            </a:r>
          </a:p>
          <a:p>
            <a:pPr algn="l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fais un schéma ou un dessin à partir des informations du texte (qui ? quoi ?).</a:t>
            </a:r>
          </a:p>
          <a:p>
            <a:pPr algn="l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réfléchis pour voir s’il ressemble à un problème </a:t>
            </a:r>
            <a:r>
              <a:rPr lang="fr-F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j’ai déjà résolu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sz="2400" b="1" i="0" u="none" strike="noStrike" baseline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Image 16" descr="Une image contenant texte, Graphique, capture d’écran, conception&#10;&#10;Description générée automatiquement">
            <a:extLst>
              <a:ext uri="{FF2B5EF4-FFF2-40B4-BE49-F238E27FC236}">
                <a16:creationId xmlns:a16="http://schemas.microsoft.com/office/drawing/2014/main" id="{EB11CACA-598B-29F2-1E0E-58534444753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2296" y="1592137"/>
            <a:ext cx="954966" cy="954966"/>
          </a:xfrm>
          <a:prstGeom prst="rect">
            <a:avLst/>
          </a:prstGeom>
        </p:spPr>
      </p:pic>
      <p:pic>
        <p:nvPicPr>
          <p:cNvPr id="18" name="Image 17" descr="Une image contenant Police, Graphique, logo, graphisme&#10;&#10;Description générée automatiquement">
            <a:extLst>
              <a:ext uri="{FF2B5EF4-FFF2-40B4-BE49-F238E27FC236}">
                <a16:creationId xmlns:a16="http://schemas.microsoft.com/office/drawing/2014/main" id="{5969B6D8-4E30-1B03-12A5-DA26DAC7316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09" y="2069620"/>
            <a:ext cx="1002203" cy="324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6AFFA0F-D8B9-B79A-4CF9-6635DBFD073B}"/>
              </a:ext>
            </a:extLst>
          </p:cNvPr>
          <p:cNvSpPr/>
          <p:nvPr/>
        </p:nvSpPr>
        <p:spPr>
          <a:xfrm>
            <a:off x="1322221" y="3441196"/>
            <a:ext cx="9147146" cy="1328267"/>
          </a:xfrm>
          <a:prstGeom prst="rect">
            <a:avLst/>
          </a:prstGeom>
          <a:noFill/>
          <a:ln w="38100">
            <a:solidFill>
              <a:srgbClr val="FF72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bIns="180000" rtlCol="0" anchor="b"/>
          <a:lstStyle/>
          <a:p>
            <a:pPr algn="l"/>
            <a:r>
              <a:rPr lang="fr-FR" sz="2400" b="1" i="0" u="none" strike="noStrike" baseline="0" dirty="0">
                <a:solidFill>
                  <a:srgbClr val="00A0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calcule la réponse</a:t>
            </a:r>
          </a:p>
          <a:p>
            <a:pPr algn="l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peux alors écrire l’opération qui correspond à mon schéma.</a:t>
            </a:r>
          </a:p>
          <a:p>
            <a:pPr algn="l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peux calculer le résultat </a:t>
            </a:r>
            <a:r>
              <a:rPr lang="fr-F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avoir la réponse à la question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sz="2400" b="1" i="0" u="none" strike="noStrike" baseline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Image 22" descr="Une image contenant Police, Graphique, logo, capture d’écran&#10;&#10;Description générée automatiquement">
            <a:extLst>
              <a:ext uri="{FF2B5EF4-FFF2-40B4-BE49-F238E27FC236}">
                <a16:creationId xmlns:a16="http://schemas.microsoft.com/office/drawing/2014/main" id="{E32539D9-BBA6-82F1-96F8-1A9C96C4BDF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263" y="3781329"/>
            <a:ext cx="1004949" cy="32400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272042E6-33D1-1806-7472-276EDF9E45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53646" y="3545116"/>
            <a:ext cx="945955" cy="95496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9DD0CBDE-7267-2F2F-6D21-514B04D06CF2}"/>
              </a:ext>
            </a:extLst>
          </p:cNvPr>
          <p:cNvSpPr/>
          <p:nvPr/>
        </p:nvSpPr>
        <p:spPr>
          <a:xfrm>
            <a:off x="1322221" y="4815064"/>
            <a:ext cx="9231425" cy="1663405"/>
          </a:xfrm>
          <a:prstGeom prst="rect">
            <a:avLst/>
          </a:prstGeom>
          <a:noFill/>
          <a:ln w="38100">
            <a:solidFill>
              <a:srgbClr val="FF72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bIns="180000" rtlCol="0" anchor="b"/>
          <a:lstStyle/>
          <a:p>
            <a:pPr algn="l"/>
            <a:r>
              <a:rPr lang="fr-FR" sz="2400" b="1" i="0" u="none" strike="noStrike" baseline="0" dirty="0">
                <a:solidFill>
                  <a:srgbClr val="00A0E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réponds à la question</a:t>
            </a:r>
          </a:p>
          <a:p>
            <a:pPr algn="l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fais une phrase pour répondre.</a:t>
            </a:r>
          </a:p>
          <a:p>
            <a:pPr algn="l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n’oublie pas les unités et je réfléchis </a:t>
            </a:r>
            <a:r>
              <a:rPr lang="fr-F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voir si ma réponse est logique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fr-FR" sz="2400" b="1" i="0" u="none" strike="noStrike" baseline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Image 26" descr="Une image contenant texte, écriture manuscrite, Police, conception&#10;&#10;Description générée automatiquement">
            <a:extLst>
              <a:ext uri="{FF2B5EF4-FFF2-40B4-BE49-F238E27FC236}">
                <a16:creationId xmlns:a16="http://schemas.microsoft.com/office/drawing/2014/main" id="{8DCD9DA2-C533-0B77-3A5C-9825994BEB3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9763" y="5061899"/>
            <a:ext cx="954965" cy="954965"/>
          </a:xfrm>
          <a:prstGeom prst="rect">
            <a:avLst/>
          </a:prstGeom>
        </p:spPr>
      </p:pic>
      <p:pic>
        <p:nvPicPr>
          <p:cNvPr id="28" name="Image 27" descr="Une image contenant logo, Police, symbole, Graphique&#10;&#10;Description générée automatiquement">
            <a:extLst>
              <a:ext uri="{FF2B5EF4-FFF2-40B4-BE49-F238E27FC236}">
                <a16:creationId xmlns:a16="http://schemas.microsoft.com/office/drawing/2014/main" id="{CA238F54-F6D3-38E1-A81B-040F2EF989D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318" y="5215381"/>
            <a:ext cx="1004949" cy="3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99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59DE9-D6FE-5764-D6CC-8C40CDEA0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765588E9-98D8-E92F-7F1A-49CA06AA917D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19A9D53-E61A-2444-E6FF-C6007769F3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576601" y="107282"/>
            <a:ext cx="1038797" cy="755747"/>
          </a:xfrm>
          <a:prstGeom prst="rect">
            <a:avLst/>
          </a:prstGeom>
        </p:spPr>
      </p:pic>
      <p:sp>
        <p:nvSpPr>
          <p:cNvPr id="12" name="Bulle narrative : ronde 7">
            <a:extLst>
              <a:ext uri="{FF2B5EF4-FFF2-40B4-BE49-F238E27FC236}">
                <a16:creationId xmlns:a16="http://schemas.microsoft.com/office/drawing/2014/main" id="{51761814-D992-1D34-7F22-44B369C24B52}"/>
              </a:ext>
            </a:extLst>
          </p:cNvPr>
          <p:cNvSpPr/>
          <p:nvPr/>
        </p:nvSpPr>
        <p:spPr>
          <a:xfrm>
            <a:off x="2285137" y="2289855"/>
            <a:ext cx="5824075" cy="2804132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4400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Lors du grand nettoyage de la plage, </a:t>
            </a:r>
            <a:r>
              <a:rPr lang="fr-FR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 a 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ramassé </a:t>
            </a:r>
            <a:r>
              <a:rPr lang="fr-FR" sz="24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4</a:t>
            </a:r>
            <a:r>
              <a:rPr lang="fr-F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déchets </a:t>
            </a:r>
            <a:r>
              <a:rPr lang="fr-FR"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Malik en 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ramassé </a:t>
            </a:r>
            <a:r>
              <a:rPr lang="fr-FR" sz="24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5</a:t>
            </a: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Donne le nombre total de déchets ramassés. </a:t>
            </a:r>
          </a:p>
        </p:txBody>
      </p:sp>
      <p:pic>
        <p:nvPicPr>
          <p:cNvPr id="13" name="Image 12" descr="Une image contenant sol, habits, plein air, personne&#10;&#10;Description générée automatiquement">
            <a:extLst>
              <a:ext uri="{FF2B5EF4-FFF2-40B4-BE49-F238E27FC236}">
                <a16:creationId xmlns:a16="http://schemas.microsoft.com/office/drawing/2014/main" id="{63DD6D4A-4393-AC99-62A4-28554FD302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13" y="1813484"/>
            <a:ext cx="2326845" cy="349026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2D58B3F-45B6-223F-2160-D8AF0648D94D}"/>
              </a:ext>
            </a:extLst>
          </p:cNvPr>
          <p:cNvSpPr txBox="1"/>
          <p:nvPr/>
        </p:nvSpPr>
        <p:spPr>
          <a:xfrm>
            <a:off x="4479533" y="863029"/>
            <a:ext cx="33055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Lisons le problème</a:t>
            </a:r>
          </a:p>
        </p:txBody>
      </p:sp>
    </p:spTree>
    <p:extLst>
      <p:ext uri="{BB962C8B-B14F-4D97-AF65-F5344CB8AC3E}">
        <p14:creationId xmlns:p14="http://schemas.microsoft.com/office/powerpoint/2010/main" val="2421152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494CE5-932C-E132-4435-4EF5B391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55F95-7248-9B6C-188B-1775883C4F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A6D2F8E-6EA5-4D8C-4DC4-593D62F1A3D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3CDB1B-99AF-6111-F5E4-78DE3F22E6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98047B5-7A54-A816-F539-2F02E18E4993}"/>
                </a:ext>
              </a:extLst>
            </p:cNvPr>
            <p:cNvSpPr txBox="1"/>
            <p:nvPr/>
          </p:nvSpPr>
          <p:spPr>
            <a:xfrm>
              <a:off x="1402423" y="2997200"/>
              <a:ext cx="7741577" cy="1494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comprends la valeur des chiffres dans un nombre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connais la suite des nombres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D875D2-605B-FCF4-29D9-88469696B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270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806D14-3228-97B8-5EEB-3DD918749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F2618F-AC57-D2D3-84C4-98BDB2A9A1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C82442-5544-3038-D538-7CAEE7E8125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95D2B0D-6E0E-46CB-BF5F-6008A550A464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71F824F-FD21-C9AA-99CA-2D6267A23B2D}"/>
                </a:ext>
              </a:extLst>
            </p:cNvPr>
            <p:cNvSpPr txBox="1"/>
            <p:nvPr/>
          </p:nvSpPr>
          <p:spPr>
            <a:xfrm>
              <a:off x="901558" y="2876353"/>
              <a:ext cx="7674795" cy="3779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comprends la construction de la bande numérique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connais la suite des nombres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me repère sur une droite graduée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J’encadre des nombres</a:t>
              </a:r>
            </a:p>
            <a:p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C52BB5-BB5B-E311-55B0-4445C2828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0235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B4AF08EE-C501-53A8-989D-79B0A4E26CEB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F0AC10C-39D5-EBBC-57FD-886133600C8B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F8899646-FBAD-E666-276B-6804B4F3C60F}"/>
              </a:ext>
            </a:extLst>
          </p:cNvPr>
          <p:cNvSpPr txBox="1"/>
          <p:nvPr/>
        </p:nvSpPr>
        <p:spPr>
          <a:xfrm>
            <a:off x="650989" y="4667685"/>
            <a:ext cx="513106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Construis ta bande numérique :</a:t>
            </a:r>
          </a:p>
          <a:p>
            <a:r>
              <a:rPr lang="fr-FR" sz="2800" b="1" dirty="0"/>
              <a:t>1/ </a:t>
            </a:r>
            <a:r>
              <a:rPr lang="fr-FR" sz="2800" dirty="0"/>
              <a:t>Complète au feutre </a:t>
            </a:r>
          </a:p>
          <a:p>
            <a:r>
              <a:rPr lang="fr-FR" sz="2800" b="1" dirty="0"/>
              <a:t>2/ </a:t>
            </a:r>
            <a:r>
              <a:rPr lang="fr-FR" sz="2800" dirty="0"/>
              <a:t>découpe</a:t>
            </a:r>
            <a:endParaRPr lang="fr-FR" sz="2800" b="1" dirty="0"/>
          </a:p>
          <a:p>
            <a:r>
              <a:rPr lang="fr-FR" sz="2800" b="1" dirty="0"/>
              <a:t>3/ </a:t>
            </a:r>
            <a:r>
              <a:rPr lang="fr-FR" sz="2800" dirty="0"/>
              <a:t>scotche</a:t>
            </a:r>
            <a:endParaRPr lang="fr-FR" sz="24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2930A6A-018D-A096-E827-11C784CE8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17" y="1119801"/>
            <a:ext cx="5131064" cy="3473629"/>
          </a:xfrm>
          <a:prstGeom prst="rect">
            <a:avLst/>
          </a:prstGeom>
        </p:spPr>
      </p:pic>
      <p:pic>
        <p:nvPicPr>
          <p:cNvPr id="12" name="Picture 2" descr="fiche › Pride Mobility France">
            <a:extLst>
              <a:ext uri="{FF2B5EF4-FFF2-40B4-BE49-F238E27FC236}">
                <a16:creationId xmlns:a16="http://schemas.microsoft.com/office/drawing/2014/main" id="{E31A0531-A6C7-001A-7A64-725940BBD1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53" y="201506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848CED9-C9C9-7A09-6D57-0980BE02CD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829" y="196524"/>
            <a:ext cx="1352120" cy="188993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6B7BD29-CF0B-E8ED-FE0A-F1CF16DC78F5}"/>
              </a:ext>
            </a:extLst>
          </p:cNvPr>
          <p:cNvSpPr txBox="1"/>
          <p:nvPr/>
        </p:nvSpPr>
        <p:spPr>
          <a:xfrm>
            <a:off x="6585735" y="2622613"/>
            <a:ext cx="50514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Numerus 1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Avance à ton rythme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8878727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BD4221-B3ED-C83D-4B81-C744E47EF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B67520BD-811F-AE80-BFEC-6FDDA098A885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121C3A4B-E548-E12C-7DD3-745D77F8A2B5}"/>
              </a:ext>
            </a:extLst>
          </p:cNvPr>
          <p:cNvCxnSpPr/>
          <p:nvPr/>
        </p:nvCxnSpPr>
        <p:spPr>
          <a:xfrm>
            <a:off x="5632339" y="1011566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fiche › Pride Mobility France">
            <a:extLst>
              <a:ext uri="{FF2B5EF4-FFF2-40B4-BE49-F238E27FC236}">
                <a16:creationId xmlns:a16="http://schemas.microsoft.com/office/drawing/2014/main" id="{56A16BDD-EA38-A62A-0D4A-770C885ED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358" y="133815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52C3C6F-A6B3-2F20-B22D-CB82932A7F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1879" y="1411958"/>
            <a:ext cx="3549782" cy="483473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7769457-FDE3-FEAA-1359-3BD19BC8D6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60829" y="196524"/>
            <a:ext cx="1352120" cy="188993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3AD5C1E7-4170-1A5E-053D-69E8F761CC7A}"/>
              </a:ext>
            </a:extLst>
          </p:cNvPr>
          <p:cNvSpPr txBox="1"/>
          <p:nvPr/>
        </p:nvSpPr>
        <p:spPr>
          <a:xfrm>
            <a:off x="6585735" y="2622613"/>
            <a:ext cx="50514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Numerus 1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Avance à ton rythme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30814402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2E65BE-C05D-6325-CA4C-7F93E6944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B24DB398-1C26-933A-FE19-B87ECEF84FFF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577818E-C575-F72D-0A5A-F81BDAD15AD8}"/>
              </a:ext>
            </a:extLst>
          </p:cNvPr>
          <p:cNvCxnSpPr/>
          <p:nvPr/>
        </p:nvCxnSpPr>
        <p:spPr>
          <a:xfrm>
            <a:off x="5632339" y="1011566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1D33E0ED-1E2E-C0E1-BBEB-E24F1A153A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841" y="111694"/>
            <a:ext cx="1337213" cy="18955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407FCEE-805E-1301-18BB-125483D8A834}"/>
              </a:ext>
            </a:extLst>
          </p:cNvPr>
          <p:cNvSpPr txBox="1"/>
          <p:nvPr/>
        </p:nvSpPr>
        <p:spPr>
          <a:xfrm>
            <a:off x="491990" y="2711108"/>
            <a:ext cx="49601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livre des nombres 1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Avance à ton rythme</a:t>
            </a:r>
            <a:endParaRPr lang="fr-FR" sz="2600" b="1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0D88E75-05D1-AE58-85D5-8AEC906E09CD}"/>
              </a:ext>
            </a:extLst>
          </p:cNvPr>
          <p:cNvSpPr txBox="1"/>
          <p:nvPr/>
        </p:nvSpPr>
        <p:spPr>
          <a:xfrm>
            <a:off x="350722" y="4710276"/>
            <a:ext cx="51014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i="1" dirty="0"/>
              <a:t>Si ce mini-fichier est terminé, joue au jeu Le </a:t>
            </a:r>
            <a:r>
              <a:rPr lang="fr-FR" sz="2400" i="1" dirty="0" err="1"/>
              <a:t>Comparator</a:t>
            </a:r>
            <a:endParaRPr lang="fr-FR" sz="2400" i="1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F784B0B-9097-FF34-C8C4-146D7F732A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7749" y="5564994"/>
            <a:ext cx="1348641" cy="847111"/>
          </a:xfrm>
          <a:prstGeom prst="rect">
            <a:avLst/>
          </a:prstGeom>
        </p:spPr>
      </p:pic>
      <p:pic>
        <p:nvPicPr>
          <p:cNvPr id="9" name="Picture 2" descr="fiche › Pride Mobility France">
            <a:extLst>
              <a:ext uri="{FF2B5EF4-FFF2-40B4-BE49-F238E27FC236}">
                <a16:creationId xmlns:a16="http://schemas.microsoft.com/office/drawing/2014/main" id="{BC9CA093-EE04-2957-1EB2-0ADBF0566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1902" y="111694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66A9E9E-7B74-9068-8689-611F0A77F1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5420" y="1495479"/>
            <a:ext cx="5906528" cy="4155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326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DBE10-C264-6AAA-9996-9A483FAB6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0D374756-F90F-CBF5-7B08-6D1CFD634CC1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069BD9D4-74E1-87F8-3F89-BBAE1D6DB676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7888416B-1F80-3313-AD7F-EA1B26ACBE53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41F24ED0-70A1-9815-3843-C27FB4FA6ACA}"/>
              </a:ext>
            </a:extLst>
          </p:cNvPr>
          <p:cNvSpPr txBox="1"/>
          <p:nvPr/>
        </p:nvSpPr>
        <p:spPr>
          <a:xfrm>
            <a:off x="2280864" y="2844225"/>
            <a:ext cx="82398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Récitons collectivement la comptine des dizaines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E720E24-0D7A-81DF-B10A-2776EF10D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2002" y="294810"/>
            <a:ext cx="957596" cy="117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148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DBE10-C264-6AAA-9996-9A483FAB6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0D374756-F90F-CBF5-7B08-6D1CFD634CC1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069BD9D4-74E1-87F8-3F89-BBAE1D6DB676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7888416B-1F80-3313-AD7F-EA1B26ACBE53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90FD1AAB-A0B0-19D6-BE53-83D04A746941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EB2C7411-4AC4-F6FA-0798-B7F596C623DF}"/>
              </a:ext>
            </a:extLst>
          </p:cNvPr>
          <p:cNvSpPr txBox="1"/>
          <p:nvPr/>
        </p:nvSpPr>
        <p:spPr>
          <a:xfrm>
            <a:off x="439254" y="2345815"/>
            <a:ext cx="53357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Récite la suite des nombres jusqu’à </a:t>
            </a:r>
            <a:r>
              <a:rPr lang="fr-FR" sz="3600" b="1" dirty="0"/>
              <a:t>90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4B84C9D-52BB-CF54-DFB7-638C3837967F}"/>
              </a:ext>
            </a:extLst>
          </p:cNvPr>
          <p:cNvSpPr txBox="1"/>
          <p:nvPr/>
        </p:nvSpPr>
        <p:spPr>
          <a:xfrm>
            <a:off x="6417036" y="2345815"/>
            <a:ext cx="533571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Récite la suite des nombres à partir de </a:t>
            </a:r>
            <a:r>
              <a:rPr lang="fr-FR" sz="3600" b="1" dirty="0"/>
              <a:t>91 </a:t>
            </a:r>
            <a:r>
              <a:rPr lang="fr-FR" sz="3600" dirty="0"/>
              <a:t>jusqu’à </a:t>
            </a:r>
            <a:r>
              <a:rPr lang="fr-FR" sz="3600" b="1" dirty="0"/>
              <a:t>200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C6481C0-3FBB-CD53-1DC6-EFD3DD3B9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202" y="119801"/>
            <a:ext cx="957596" cy="117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0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14AF4-B9C2-B952-7D33-0881B4EA0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639E4470-2BF3-4479-AA10-6C0BFC168BCD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9ABC5F08-BD8E-333F-A403-AF9F8E39C051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B5AEFD09-4533-B50E-FA39-5FCBDFFF3143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8B18231D-5774-D6C4-9D9E-066BB564E4DF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EAC31103-FDFC-0493-6B8A-F42E8D51E314}"/>
              </a:ext>
            </a:extLst>
          </p:cNvPr>
          <p:cNvSpPr txBox="1"/>
          <p:nvPr/>
        </p:nvSpPr>
        <p:spPr>
          <a:xfrm>
            <a:off x="439254" y="2345815"/>
            <a:ext cx="53357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Je suis un nombre de la famille de vingt et j’ai sept unités. </a:t>
            </a:r>
          </a:p>
          <a:p>
            <a:endParaRPr lang="fr-FR" sz="3600" dirty="0"/>
          </a:p>
          <a:p>
            <a:r>
              <a:rPr lang="fr-FR" sz="3600" dirty="0"/>
              <a:t>Qui suis-je ?</a:t>
            </a:r>
            <a:endParaRPr lang="fr-FR" sz="3600" b="1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9A947D3-A9E5-A384-D6D3-5FDB5D83A850}"/>
              </a:ext>
            </a:extLst>
          </p:cNvPr>
          <p:cNvSpPr txBox="1"/>
          <p:nvPr/>
        </p:nvSpPr>
        <p:spPr>
          <a:xfrm>
            <a:off x="6519777" y="2828835"/>
            <a:ext cx="533571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J’ai 13 dizaines et 2 unités.</a:t>
            </a:r>
          </a:p>
          <a:p>
            <a:endParaRPr lang="fr-FR" sz="3600" dirty="0"/>
          </a:p>
          <a:p>
            <a:r>
              <a:rPr lang="fr-FR" sz="3600" dirty="0"/>
              <a:t>Qui suis-je ?</a:t>
            </a:r>
            <a:endParaRPr lang="fr-FR" sz="3600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85BC79C-02F3-3A1A-2BC4-A43B039D5134}"/>
              </a:ext>
            </a:extLst>
          </p:cNvPr>
          <p:cNvSpPr txBox="1"/>
          <p:nvPr/>
        </p:nvSpPr>
        <p:spPr>
          <a:xfrm>
            <a:off x="5030242" y="882015"/>
            <a:ext cx="2051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Devinette</a:t>
            </a:r>
            <a:endParaRPr lang="fr-FR" sz="3600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844EE6F-28F8-F301-8FE3-D54F965E3D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378239" y="134980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83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1EB9C-E7DE-8C87-705D-BF2A50629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E286D0F7-B118-914C-4641-3C3B52A65C67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A4840E1D-7B58-B932-7E6C-7C6576B7B778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1EA4A460-2CFF-7D3F-1F0D-839C21281C04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7C35C6EF-B170-39CE-ECBA-DB70FCF63E54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6A11C699-0732-B82C-3646-9BAB78220487}"/>
              </a:ext>
            </a:extLst>
          </p:cNvPr>
          <p:cNvSpPr txBox="1"/>
          <p:nvPr/>
        </p:nvSpPr>
        <p:spPr>
          <a:xfrm>
            <a:off x="439254" y="2345815"/>
            <a:ext cx="53357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Je suis un nombre avec neuf unités et j’appartiens à la famille des trente.</a:t>
            </a:r>
          </a:p>
          <a:p>
            <a:endParaRPr lang="fr-FR" sz="3600" dirty="0"/>
          </a:p>
          <a:p>
            <a:r>
              <a:rPr lang="fr-FR" sz="3600" dirty="0"/>
              <a:t>Qui suis-je ?</a:t>
            </a:r>
            <a:endParaRPr lang="fr-FR" sz="3600" b="1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D3AAEA2F-8FE1-CBC0-EDA0-3273F769FADF}"/>
              </a:ext>
            </a:extLst>
          </p:cNvPr>
          <p:cNvSpPr txBox="1"/>
          <p:nvPr/>
        </p:nvSpPr>
        <p:spPr>
          <a:xfrm>
            <a:off x="6519777" y="2828835"/>
            <a:ext cx="533571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J’ai 75 dizaines et 6 unités.</a:t>
            </a:r>
          </a:p>
          <a:p>
            <a:endParaRPr lang="fr-FR" sz="3600" dirty="0"/>
          </a:p>
          <a:p>
            <a:r>
              <a:rPr lang="fr-FR" sz="3600" dirty="0"/>
              <a:t>Qui suis-je ?</a:t>
            </a:r>
            <a:endParaRPr lang="fr-FR" sz="3600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87078C4-134E-E22D-3CA5-CDA0D9A4BC08}"/>
              </a:ext>
            </a:extLst>
          </p:cNvPr>
          <p:cNvSpPr txBox="1"/>
          <p:nvPr/>
        </p:nvSpPr>
        <p:spPr>
          <a:xfrm>
            <a:off x="5030242" y="882015"/>
            <a:ext cx="2051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Devinette</a:t>
            </a:r>
            <a:endParaRPr lang="fr-FR" sz="3600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DD81FEC-CE29-7880-3D62-AC0B8D56F8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378239" y="134980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77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632FAD-D0E2-7D66-B74C-E53320D28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BE48E507-D699-8011-A140-DB224D56B46C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B8C67B60-460C-7C11-9A13-5520E2B4556B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B0D692D6-362F-02B1-7ACB-97D5E8643684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0571D8D-0862-0304-01F4-CD88902EC7A2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2281966D-DD49-5D2D-3612-535318D8BEA0}"/>
              </a:ext>
            </a:extLst>
          </p:cNvPr>
          <p:cNvSpPr txBox="1"/>
          <p:nvPr/>
        </p:nvSpPr>
        <p:spPr>
          <a:xfrm>
            <a:off x="439254" y="2345815"/>
            <a:ext cx="53357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Je suis un nombre avec trois unités et j’appartiens à la famille des dix.</a:t>
            </a:r>
          </a:p>
          <a:p>
            <a:endParaRPr lang="fr-FR" sz="3600" dirty="0"/>
          </a:p>
          <a:p>
            <a:r>
              <a:rPr lang="fr-FR" sz="3600" dirty="0"/>
              <a:t>Qui suis-je ?</a:t>
            </a:r>
            <a:endParaRPr lang="fr-FR" sz="3600" b="1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40BD4D7-75F5-3071-C966-6EFE49D38AA6}"/>
              </a:ext>
            </a:extLst>
          </p:cNvPr>
          <p:cNvSpPr txBox="1"/>
          <p:nvPr/>
        </p:nvSpPr>
        <p:spPr>
          <a:xfrm>
            <a:off x="6519777" y="2828835"/>
            <a:ext cx="533571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J’ai 42 dizaines et 8 unités.</a:t>
            </a:r>
          </a:p>
          <a:p>
            <a:endParaRPr lang="fr-FR" sz="3600" dirty="0"/>
          </a:p>
          <a:p>
            <a:r>
              <a:rPr lang="fr-FR" sz="3600" dirty="0"/>
              <a:t>Qui suis-je ?</a:t>
            </a:r>
            <a:endParaRPr lang="fr-FR" sz="3600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079FC46-5F67-24FF-2D82-52412FEC5658}"/>
              </a:ext>
            </a:extLst>
          </p:cNvPr>
          <p:cNvSpPr txBox="1"/>
          <p:nvPr/>
        </p:nvSpPr>
        <p:spPr>
          <a:xfrm>
            <a:off x="5030242" y="882015"/>
            <a:ext cx="2051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Devinette</a:t>
            </a:r>
            <a:endParaRPr lang="fr-FR" sz="3600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E533215-96B2-15DD-0A55-EB3FE521AD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378239" y="134980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39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54BF5-5458-B7AF-8001-352101A91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616AF726-A3DF-C2D4-063A-8986508855E3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324E1616-4E80-45C0-675A-C602B1434579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3FAB8ABA-458A-1892-8CEB-CC05932B60B6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7B963C66-E692-B2B7-B170-854C85487411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8A743690-4321-3A15-F1CC-962D0F82C31A}"/>
              </a:ext>
            </a:extLst>
          </p:cNvPr>
          <p:cNvSpPr txBox="1"/>
          <p:nvPr/>
        </p:nvSpPr>
        <p:spPr>
          <a:xfrm>
            <a:off x="439254" y="2345815"/>
            <a:ext cx="53357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Je suis un nombre sans unité et j’appartiens à la famille des cinquante.</a:t>
            </a:r>
          </a:p>
          <a:p>
            <a:endParaRPr lang="fr-FR" sz="3600" dirty="0"/>
          </a:p>
          <a:p>
            <a:r>
              <a:rPr lang="fr-FR" sz="3600" dirty="0"/>
              <a:t>Qui suis-je ?</a:t>
            </a:r>
            <a:endParaRPr lang="fr-FR" sz="3600" b="1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C0EF0BE-DD11-C99D-9522-3FFC9C715F6E}"/>
              </a:ext>
            </a:extLst>
          </p:cNvPr>
          <p:cNvSpPr txBox="1"/>
          <p:nvPr/>
        </p:nvSpPr>
        <p:spPr>
          <a:xfrm>
            <a:off x="6519776" y="2828835"/>
            <a:ext cx="540851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J’ai 1 centaines et 35 unités.</a:t>
            </a:r>
          </a:p>
          <a:p>
            <a:endParaRPr lang="fr-FR" sz="3600" dirty="0"/>
          </a:p>
          <a:p>
            <a:r>
              <a:rPr lang="fr-FR" sz="3600" dirty="0"/>
              <a:t>Qui suis-je ?</a:t>
            </a:r>
            <a:endParaRPr lang="fr-FR" sz="3600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B98657E-9091-934C-336F-1CAA86716EFF}"/>
              </a:ext>
            </a:extLst>
          </p:cNvPr>
          <p:cNvSpPr txBox="1"/>
          <p:nvPr/>
        </p:nvSpPr>
        <p:spPr>
          <a:xfrm>
            <a:off x="5030242" y="882015"/>
            <a:ext cx="2051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Devinette</a:t>
            </a:r>
            <a:endParaRPr lang="fr-FR" sz="3600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65A520A-181E-F7DF-E537-E07544B9AC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378239" y="134980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85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02B2E-AB00-5C15-0E2C-9C704EF50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35C69357-F817-D83C-C3CD-8F48A1D77171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984EF6E5-1794-7AA8-AE8C-289C96054896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48E6AE68-AF6A-D9D1-8FF4-0C21E8248B37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9541F9D5-2B65-B7E8-1A51-E18D051114EF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070FC08A-BF10-3A97-0F31-F9339E79912D}"/>
              </a:ext>
            </a:extLst>
          </p:cNvPr>
          <p:cNvSpPr txBox="1"/>
          <p:nvPr/>
        </p:nvSpPr>
        <p:spPr>
          <a:xfrm>
            <a:off x="439254" y="2345815"/>
            <a:ext cx="533571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Je suis un nombre avec quatre unités et autant de dizaines.</a:t>
            </a:r>
          </a:p>
          <a:p>
            <a:endParaRPr lang="fr-FR" sz="3600" dirty="0"/>
          </a:p>
          <a:p>
            <a:r>
              <a:rPr lang="fr-FR" sz="3600" dirty="0"/>
              <a:t>Qui suis-je ?</a:t>
            </a:r>
            <a:endParaRPr lang="fr-FR" sz="3600" b="1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0DD046A-3269-1D73-12CD-734F43F3DA3E}"/>
              </a:ext>
            </a:extLst>
          </p:cNvPr>
          <p:cNvSpPr txBox="1"/>
          <p:nvPr/>
        </p:nvSpPr>
        <p:spPr>
          <a:xfrm>
            <a:off x="6519776" y="2828835"/>
            <a:ext cx="540851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J’ai 84 dizaines.</a:t>
            </a:r>
          </a:p>
          <a:p>
            <a:endParaRPr lang="fr-FR" sz="3600" dirty="0"/>
          </a:p>
          <a:p>
            <a:r>
              <a:rPr lang="fr-FR" sz="3600" dirty="0"/>
              <a:t>Qui suis-je ?</a:t>
            </a:r>
            <a:endParaRPr lang="fr-FR" sz="3600" b="1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D075EC-9E52-4B66-5DA3-E9D231FEC27D}"/>
              </a:ext>
            </a:extLst>
          </p:cNvPr>
          <p:cNvSpPr txBox="1"/>
          <p:nvPr/>
        </p:nvSpPr>
        <p:spPr>
          <a:xfrm>
            <a:off x="5030242" y="882015"/>
            <a:ext cx="205168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/>
              <a:t>Devinette</a:t>
            </a:r>
            <a:endParaRPr lang="fr-FR" sz="3600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75CAF6B-851B-7C5D-E7FB-10F4D051B0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378239" y="134980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731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14459</TotalTime>
  <Words>838</Words>
  <Application>Microsoft Office PowerPoint</Application>
  <PresentationFormat>Grand écran</PresentationFormat>
  <Paragraphs>134</Paragraphs>
  <Slides>23</Slides>
  <Notes>19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30" baseType="lpstr">
      <vt:lpstr>Arial</vt:lpstr>
      <vt:lpstr>BelleAllureCE</vt:lpstr>
      <vt:lpstr>Calibri</vt:lpstr>
      <vt:lpstr>Calibri Light</vt:lpstr>
      <vt:lpstr>KG Turning Tables</vt:lpstr>
      <vt:lpstr>Wingdings</vt:lpstr>
      <vt:lpstr>Thème Office</vt:lpstr>
      <vt:lpstr>PERIODE 2  séance 35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Laetitia</dc:creator>
  <cp:lastModifiedBy>VALERIE BAILLY</cp:lastModifiedBy>
  <cp:revision>293</cp:revision>
  <dcterms:created xsi:type="dcterms:W3CDTF">2018-07-28T07:30:27Z</dcterms:created>
  <dcterms:modified xsi:type="dcterms:W3CDTF">2025-10-27T16:13:52Z</dcterms:modified>
</cp:coreProperties>
</file>